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7" r:id="rId6"/>
    <p:sldId id="266" r:id="rId7"/>
    <p:sldId id="264" r:id="rId8"/>
    <p:sldId id="265" r:id="rId9"/>
    <p:sldId id="262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10E6C-C219-454B-8A41-6BC5ED496907}" v="5" dt="2024-04-10T00:54:45.654"/>
    <p1510:client id="{2A8C9A22-4825-4ADD-83F3-2E8EE20B9E4F}" v="331" dt="2024-04-10T01:15:40.264"/>
    <p1510:client id="{7082C571-A050-421E-B758-D2B0833EF833}" v="5" dt="2024-04-10T07:50:06.244"/>
    <p1510:client id="{C5F53079-5B15-42EB-8960-B38CF6717E52}" v="101" dt="2024-04-10T01:28:14.488"/>
    <p1510:client id="{FA21FF2E-891C-40D2-A85C-B42F8F716210}" v="18" dt="2024-04-10T06:34:23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3F5D0-014B-3147-BA1A-1D125C7C1991}" type="doc">
      <dgm:prSet loTypeId="urn:microsoft.com/office/officeart/2005/8/layout/pList2" loCatId="" qsTypeId="urn:microsoft.com/office/officeart/2005/8/quickstyle/simple4" qsCatId="simple" csTypeId="urn:microsoft.com/office/officeart/2005/8/colors/accent0_2" csCatId="mainScheme" phldr="1"/>
      <dgm:spPr/>
    </dgm:pt>
    <dgm:pt modelId="{936F4969-E3FB-8B4A-B7B8-DE2085A59285}">
      <dgm:prSet phldrT="[Text]" custT="1"/>
      <dgm:spPr/>
      <dgm:t>
        <a:bodyPr/>
        <a:lstStyle/>
        <a:p>
          <a:r>
            <a:rPr lang="en-US" sz="1800" kern="1200"/>
            <a:t>Just In Time Strategy </a:t>
          </a:r>
        </a:p>
        <a:p>
          <a:r>
            <a:rPr lang="en-US" sz="1800" kern="1200"/>
            <a:t>Stock Monitoring  To Reduce Scope 1 Emission</a:t>
          </a:r>
        </a:p>
        <a:p>
          <a:r>
            <a:rPr lang="en-US" sz="1800" kern="1200"/>
            <a:t>Optimize Inventory Management </a:t>
          </a:r>
          <a:endParaRPr lang="en-US" sz="1800" kern="120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r>
            <a:rPr lang="en-US" sz="1800" kern="1200"/>
            <a:t>Shell GO +</a:t>
          </a:r>
        </a:p>
      </dgm:t>
    </dgm:pt>
    <dgm:pt modelId="{B39895E9-CCEC-304A-AF6E-F44A544F3679}" type="parTrans" cxnId="{81D4F7EA-9044-9F44-8E07-FD1BF363B35C}">
      <dgm:prSet/>
      <dgm:spPr/>
      <dgm:t>
        <a:bodyPr/>
        <a:lstStyle/>
        <a:p>
          <a:endParaRPr lang="en-US"/>
        </a:p>
      </dgm:t>
    </dgm:pt>
    <dgm:pt modelId="{4EF82652-E41B-CF46-9BD4-2A0BAB322718}" type="sibTrans" cxnId="{81D4F7EA-9044-9F44-8E07-FD1BF363B35C}">
      <dgm:prSet/>
      <dgm:spPr/>
      <dgm:t>
        <a:bodyPr/>
        <a:lstStyle/>
        <a:p>
          <a:endParaRPr lang="en-US"/>
        </a:p>
      </dgm:t>
    </dgm:pt>
    <dgm:pt modelId="{93968533-A446-E446-A558-A5ABA5F6A0E8}">
      <dgm:prSet phldrT="[Text]" custT="1"/>
      <dgm:spPr/>
      <dgm:t>
        <a:bodyPr/>
        <a:lstStyle/>
        <a:p>
          <a:r>
            <a:rPr lang="en-US" sz="1800"/>
            <a:t>Climate Uncertainty </a:t>
          </a:r>
        </a:p>
        <a:p>
          <a:r>
            <a:rPr lang="en-US" sz="1800"/>
            <a:t>Lack Of Data Quality And Clarity</a:t>
          </a:r>
        </a:p>
      </dgm:t>
    </dgm:pt>
    <dgm:pt modelId="{D2C4B233-E203-6E4A-A2DA-B6A04F224C43}" type="parTrans" cxnId="{4B105D5B-84B0-5545-966C-35C0AE2E1448}">
      <dgm:prSet/>
      <dgm:spPr/>
      <dgm:t>
        <a:bodyPr/>
        <a:lstStyle/>
        <a:p>
          <a:endParaRPr lang="en-US"/>
        </a:p>
      </dgm:t>
    </dgm:pt>
    <dgm:pt modelId="{8C2E8A73-85DE-994C-85DD-3E321E9CBE59}" type="sibTrans" cxnId="{4B105D5B-84B0-5545-966C-35C0AE2E1448}">
      <dgm:prSet/>
      <dgm:spPr/>
      <dgm:t>
        <a:bodyPr/>
        <a:lstStyle/>
        <a:p>
          <a:endParaRPr lang="en-US"/>
        </a:p>
      </dgm:t>
    </dgm:pt>
    <dgm:pt modelId="{EBDCC0C3-7909-5346-A62B-F688DE8AD1BA}">
      <dgm:prSet phldrT="[Text]" custT="1"/>
      <dgm:spPr/>
      <dgm:t>
        <a:bodyPr/>
        <a:lstStyle/>
        <a:p>
          <a:r>
            <a:rPr lang="en-US" sz="1800" kern="1200"/>
            <a:t>Product differentiation </a:t>
          </a:r>
        </a:p>
        <a:p>
          <a:r>
            <a:rPr lang="en-US" sz="1800" kern="1200"/>
            <a:t>Waste Audits</a:t>
          </a:r>
        </a:p>
        <a:p>
          <a:r>
            <a:rPr lang="en-US" sz="1800" kern="1200"/>
            <a:t>R&amp;D</a:t>
          </a:r>
        </a:p>
        <a:p>
          <a:r>
            <a:rPr lang="en-US" sz="1800" kern="1200"/>
            <a:t>Seasonal Demand</a:t>
          </a:r>
          <a:endParaRPr lang="en-US" sz="2400" kern="120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4AF1B950-5627-8844-857B-C522841D1112}" type="parTrans" cxnId="{B095B0F1-4A4B-E34B-8BB7-2691850A079D}">
      <dgm:prSet/>
      <dgm:spPr/>
      <dgm:t>
        <a:bodyPr/>
        <a:lstStyle/>
        <a:p>
          <a:endParaRPr lang="en-US"/>
        </a:p>
      </dgm:t>
    </dgm:pt>
    <dgm:pt modelId="{5F12CDD7-8B39-FE4D-B934-32B60E400207}" type="sibTrans" cxnId="{B095B0F1-4A4B-E34B-8BB7-2691850A079D}">
      <dgm:prSet/>
      <dgm:spPr/>
      <dgm:t>
        <a:bodyPr/>
        <a:lstStyle/>
        <a:p>
          <a:endParaRPr lang="en-US"/>
        </a:p>
      </dgm:t>
    </dgm:pt>
    <dgm:pt modelId="{1E8A5AC0-543A-C345-B542-86B1797B5AB6}">
      <dgm:prSet phldrT="[Text]" custT="1"/>
      <dgm:spPr/>
      <dgm:t>
        <a:bodyPr/>
        <a:lstStyle/>
        <a:p>
          <a:r>
            <a:rPr lang="en-US" sz="1800"/>
            <a:t>Climate change </a:t>
          </a:r>
        </a:p>
        <a:p>
          <a:r>
            <a:rPr lang="en-US" sz="1800"/>
            <a:t>Supply chains and Supplier risk</a:t>
          </a:r>
        </a:p>
        <a:p>
          <a:r>
            <a:rPr lang="en-US" sz="1800"/>
            <a:t>Emission from storage of frozen goods </a:t>
          </a:r>
        </a:p>
        <a:p>
          <a:endParaRPr lang="en-US" sz="1800"/>
        </a:p>
        <a:p>
          <a:endParaRPr lang="en-US" sz="2800"/>
        </a:p>
      </dgm:t>
    </dgm:pt>
    <dgm:pt modelId="{AEC1AA55-35EC-AA46-96DE-FE35A0005A36}" type="parTrans" cxnId="{7778E3F6-F718-674F-B774-CC64E60D62F6}">
      <dgm:prSet/>
      <dgm:spPr/>
      <dgm:t>
        <a:bodyPr/>
        <a:lstStyle/>
        <a:p>
          <a:endParaRPr lang="en-US"/>
        </a:p>
      </dgm:t>
    </dgm:pt>
    <dgm:pt modelId="{84267392-ADF5-C143-8836-4FB1F27BF290}" type="sibTrans" cxnId="{7778E3F6-F718-674F-B774-CC64E60D62F6}">
      <dgm:prSet/>
      <dgm:spPr/>
      <dgm:t>
        <a:bodyPr/>
        <a:lstStyle/>
        <a:p>
          <a:endParaRPr lang="en-US"/>
        </a:p>
      </dgm:t>
    </dgm:pt>
    <dgm:pt modelId="{62ACD23C-0028-AC47-A473-1FFF520CFD06}" type="pres">
      <dgm:prSet presAssocID="{EA63F5D0-014B-3147-BA1A-1D125C7C1991}" presName="Name0" presStyleCnt="0">
        <dgm:presLayoutVars>
          <dgm:dir/>
          <dgm:resizeHandles val="exact"/>
        </dgm:presLayoutVars>
      </dgm:prSet>
      <dgm:spPr/>
    </dgm:pt>
    <dgm:pt modelId="{109916F3-2BA6-C94B-87C7-8A13F2183516}" type="pres">
      <dgm:prSet presAssocID="{EA63F5D0-014B-3147-BA1A-1D125C7C1991}" presName="bkgdShp" presStyleLbl="alignAccFollowNode1" presStyleIdx="0" presStyleCnt="1"/>
      <dgm:spPr/>
    </dgm:pt>
    <dgm:pt modelId="{CEB37CBD-AD57-BF4C-A086-82CC185BE602}" type="pres">
      <dgm:prSet presAssocID="{EA63F5D0-014B-3147-BA1A-1D125C7C1991}" presName="linComp" presStyleCnt="0"/>
      <dgm:spPr/>
    </dgm:pt>
    <dgm:pt modelId="{66AC59A8-36EA-AC46-9C95-91B6A1789FE5}" type="pres">
      <dgm:prSet presAssocID="{936F4969-E3FB-8B4A-B7B8-DE2085A59285}" presName="compNode" presStyleCnt="0"/>
      <dgm:spPr/>
    </dgm:pt>
    <dgm:pt modelId="{B1BB9628-A59A-984D-AE07-9AC4006F24D0}" type="pres">
      <dgm:prSet presAssocID="{936F4969-E3FB-8B4A-B7B8-DE2085A59285}" presName="node" presStyleLbl="node1" presStyleIdx="0" presStyleCnt="4">
        <dgm:presLayoutVars>
          <dgm:bulletEnabled val="1"/>
        </dgm:presLayoutVars>
      </dgm:prSet>
      <dgm:spPr/>
    </dgm:pt>
    <dgm:pt modelId="{7C282F11-FDDF-9D44-B071-F428DCC991D1}" type="pres">
      <dgm:prSet presAssocID="{936F4969-E3FB-8B4A-B7B8-DE2085A59285}" presName="invisiNode" presStyleLbl="node1" presStyleIdx="0" presStyleCnt="4"/>
      <dgm:spPr/>
    </dgm:pt>
    <dgm:pt modelId="{D22268C9-E7EE-7C4A-827F-E8717808AAFB}" type="pres">
      <dgm:prSet presAssocID="{936F4969-E3FB-8B4A-B7B8-DE2085A59285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4A1B5825-9736-0247-ACF0-878DC1C3867C}" type="pres">
      <dgm:prSet presAssocID="{4EF82652-E41B-CF46-9BD4-2A0BAB322718}" presName="sibTrans" presStyleLbl="sibTrans2D1" presStyleIdx="0" presStyleCnt="0"/>
      <dgm:spPr/>
    </dgm:pt>
    <dgm:pt modelId="{09BA0B72-86E0-9549-BCC8-AB1448D50109}" type="pres">
      <dgm:prSet presAssocID="{93968533-A446-E446-A558-A5ABA5F6A0E8}" presName="compNode" presStyleCnt="0"/>
      <dgm:spPr/>
    </dgm:pt>
    <dgm:pt modelId="{9FC91CD1-E192-C54B-8D30-4F0DEE2276B9}" type="pres">
      <dgm:prSet presAssocID="{93968533-A446-E446-A558-A5ABA5F6A0E8}" presName="node" presStyleLbl="node1" presStyleIdx="1" presStyleCnt="4">
        <dgm:presLayoutVars>
          <dgm:bulletEnabled val="1"/>
        </dgm:presLayoutVars>
      </dgm:prSet>
      <dgm:spPr/>
    </dgm:pt>
    <dgm:pt modelId="{D4FD9F0E-244B-344C-B452-6F5E312B28AA}" type="pres">
      <dgm:prSet presAssocID="{93968533-A446-E446-A558-A5ABA5F6A0E8}" presName="invisiNode" presStyleLbl="node1" presStyleIdx="1" presStyleCnt="4"/>
      <dgm:spPr/>
    </dgm:pt>
    <dgm:pt modelId="{1E894EDB-7289-C04B-BC5D-44C5D9458874}" type="pres">
      <dgm:prSet presAssocID="{93968533-A446-E446-A558-A5ABA5F6A0E8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0D9C253E-F150-A247-A745-AB15E6216483}" type="pres">
      <dgm:prSet presAssocID="{8C2E8A73-85DE-994C-85DD-3E321E9CBE59}" presName="sibTrans" presStyleLbl="sibTrans2D1" presStyleIdx="0" presStyleCnt="0"/>
      <dgm:spPr/>
    </dgm:pt>
    <dgm:pt modelId="{734C6627-871C-C849-B293-B95D3282F567}" type="pres">
      <dgm:prSet presAssocID="{EBDCC0C3-7909-5346-A62B-F688DE8AD1BA}" presName="compNode" presStyleCnt="0"/>
      <dgm:spPr/>
    </dgm:pt>
    <dgm:pt modelId="{26453310-B93E-D44C-B1CC-0F4A7C6E2645}" type="pres">
      <dgm:prSet presAssocID="{EBDCC0C3-7909-5346-A62B-F688DE8AD1BA}" presName="node" presStyleLbl="node1" presStyleIdx="2" presStyleCnt="4">
        <dgm:presLayoutVars>
          <dgm:bulletEnabled val="1"/>
        </dgm:presLayoutVars>
      </dgm:prSet>
      <dgm:spPr/>
    </dgm:pt>
    <dgm:pt modelId="{3A6AA05B-0FCC-D34D-9EE6-CC87573428C0}" type="pres">
      <dgm:prSet presAssocID="{EBDCC0C3-7909-5346-A62B-F688DE8AD1BA}" presName="invisiNode" presStyleLbl="node1" presStyleIdx="2" presStyleCnt="4"/>
      <dgm:spPr/>
    </dgm:pt>
    <dgm:pt modelId="{21FED5FC-6035-644C-A3CF-7435A9709343}" type="pres">
      <dgm:prSet presAssocID="{EBDCC0C3-7909-5346-A62B-F688DE8AD1BA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62EAA905-DF37-CF4D-AB77-E3CFDB756AB0}" type="pres">
      <dgm:prSet presAssocID="{5F12CDD7-8B39-FE4D-B934-32B60E400207}" presName="sibTrans" presStyleLbl="sibTrans2D1" presStyleIdx="0" presStyleCnt="0"/>
      <dgm:spPr/>
    </dgm:pt>
    <dgm:pt modelId="{EAC22285-F803-8E4F-B8D7-D0048E94C82F}" type="pres">
      <dgm:prSet presAssocID="{1E8A5AC0-543A-C345-B542-86B1797B5AB6}" presName="compNode" presStyleCnt="0"/>
      <dgm:spPr/>
    </dgm:pt>
    <dgm:pt modelId="{B5D93B7B-E4FD-6640-9D8C-47D87368780D}" type="pres">
      <dgm:prSet presAssocID="{1E8A5AC0-543A-C345-B542-86B1797B5AB6}" presName="node" presStyleLbl="node1" presStyleIdx="3" presStyleCnt="4">
        <dgm:presLayoutVars>
          <dgm:bulletEnabled val="1"/>
        </dgm:presLayoutVars>
      </dgm:prSet>
      <dgm:spPr/>
    </dgm:pt>
    <dgm:pt modelId="{259E7F5F-4708-0D48-98A5-6D483AAC99C6}" type="pres">
      <dgm:prSet presAssocID="{1E8A5AC0-543A-C345-B542-86B1797B5AB6}" presName="invisiNode" presStyleLbl="node1" presStyleIdx="3" presStyleCnt="4"/>
      <dgm:spPr/>
    </dgm:pt>
    <dgm:pt modelId="{5437A59D-7D2E-5047-96CF-74976481D92F}" type="pres">
      <dgm:prSet presAssocID="{1E8A5AC0-543A-C345-B542-86B1797B5AB6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</dgm:ptLst>
  <dgm:cxnLst>
    <dgm:cxn modelId="{0DA8C330-1001-CB48-B91D-9E0AAB57E29D}" type="presOf" srcId="{936F4969-E3FB-8B4A-B7B8-DE2085A59285}" destId="{B1BB9628-A59A-984D-AE07-9AC4006F24D0}" srcOrd="0" destOrd="0" presId="urn:microsoft.com/office/officeart/2005/8/layout/pList2"/>
    <dgm:cxn modelId="{E46D7C3F-FEB1-6D4F-BAC4-B76736C0217B}" type="presOf" srcId="{93968533-A446-E446-A558-A5ABA5F6A0E8}" destId="{9FC91CD1-E192-C54B-8D30-4F0DEE2276B9}" srcOrd="0" destOrd="0" presId="urn:microsoft.com/office/officeart/2005/8/layout/pList2"/>
    <dgm:cxn modelId="{4B105D5B-84B0-5545-966C-35C0AE2E1448}" srcId="{EA63F5D0-014B-3147-BA1A-1D125C7C1991}" destId="{93968533-A446-E446-A558-A5ABA5F6A0E8}" srcOrd="1" destOrd="0" parTransId="{D2C4B233-E203-6E4A-A2DA-B6A04F224C43}" sibTransId="{8C2E8A73-85DE-994C-85DD-3E321E9CBE59}"/>
    <dgm:cxn modelId="{3E54B946-1959-CD49-A8AC-38E5DD9E1174}" type="presOf" srcId="{EA63F5D0-014B-3147-BA1A-1D125C7C1991}" destId="{62ACD23C-0028-AC47-A473-1FFF520CFD06}" srcOrd="0" destOrd="0" presId="urn:microsoft.com/office/officeart/2005/8/layout/pList2"/>
    <dgm:cxn modelId="{41B10F6B-A555-9E44-BE75-D6E347710A9D}" type="presOf" srcId="{8C2E8A73-85DE-994C-85DD-3E321E9CBE59}" destId="{0D9C253E-F150-A247-A745-AB15E6216483}" srcOrd="0" destOrd="0" presId="urn:microsoft.com/office/officeart/2005/8/layout/pList2"/>
    <dgm:cxn modelId="{B65AFB92-AB84-D042-A9BA-380FE5CF9C65}" type="presOf" srcId="{1E8A5AC0-543A-C345-B542-86B1797B5AB6}" destId="{B5D93B7B-E4FD-6640-9D8C-47D87368780D}" srcOrd="0" destOrd="0" presId="urn:microsoft.com/office/officeart/2005/8/layout/pList2"/>
    <dgm:cxn modelId="{188E9B9C-D9F4-884C-949A-5FA7A24A6DFD}" type="presOf" srcId="{EBDCC0C3-7909-5346-A62B-F688DE8AD1BA}" destId="{26453310-B93E-D44C-B1CC-0F4A7C6E2645}" srcOrd="0" destOrd="0" presId="urn:microsoft.com/office/officeart/2005/8/layout/pList2"/>
    <dgm:cxn modelId="{FCB458B1-416C-C84E-BD55-B4984EA08EF6}" type="presOf" srcId="{4EF82652-E41B-CF46-9BD4-2A0BAB322718}" destId="{4A1B5825-9736-0247-ACF0-878DC1C3867C}" srcOrd="0" destOrd="0" presId="urn:microsoft.com/office/officeart/2005/8/layout/pList2"/>
    <dgm:cxn modelId="{81D4F7EA-9044-9F44-8E07-FD1BF363B35C}" srcId="{EA63F5D0-014B-3147-BA1A-1D125C7C1991}" destId="{936F4969-E3FB-8B4A-B7B8-DE2085A59285}" srcOrd="0" destOrd="0" parTransId="{B39895E9-CCEC-304A-AF6E-F44A544F3679}" sibTransId="{4EF82652-E41B-CF46-9BD4-2A0BAB322718}"/>
    <dgm:cxn modelId="{E8C1E2EC-4935-8145-B2C1-70631FD138D3}" type="presOf" srcId="{5F12CDD7-8B39-FE4D-B934-32B60E400207}" destId="{62EAA905-DF37-CF4D-AB77-E3CFDB756AB0}" srcOrd="0" destOrd="0" presId="urn:microsoft.com/office/officeart/2005/8/layout/pList2"/>
    <dgm:cxn modelId="{B095B0F1-4A4B-E34B-8BB7-2691850A079D}" srcId="{EA63F5D0-014B-3147-BA1A-1D125C7C1991}" destId="{EBDCC0C3-7909-5346-A62B-F688DE8AD1BA}" srcOrd="2" destOrd="0" parTransId="{4AF1B950-5627-8844-857B-C522841D1112}" sibTransId="{5F12CDD7-8B39-FE4D-B934-32B60E400207}"/>
    <dgm:cxn modelId="{7778E3F6-F718-674F-B774-CC64E60D62F6}" srcId="{EA63F5D0-014B-3147-BA1A-1D125C7C1991}" destId="{1E8A5AC0-543A-C345-B542-86B1797B5AB6}" srcOrd="3" destOrd="0" parTransId="{AEC1AA55-35EC-AA46-96DE-FE35A0005A36}" sibTransId="{84267392-ADF5-C143-8836-4FB1F27BF290}"/>
    <dgm:cxn modelId="{0BF4D58F-CF0B-A649-BF1C-B95BB1B9B347}" type="presParOf" srcId="{62ACD23C-0028-AC47-A473-1FFF520CFD06}" destId="{109916F3-2BA6-C94B-87C7-8A13F2183516}" srcOrd="0" destOrd="0" presId="urn:microsoft.com/office/officeart/2005/8/layout/pList2"/>
    <dgm:cxn modelId="{69F09908-4586-824D-B7F0-2E4A3CBBE772}" type="presParOf" srcId="{62ACD23C-0028-AC47-A473-1FFF520CFD06}" destId="{CEB37CBD-AD57-BF4C-A086-82CC185BE602}" srcOrd="1" destOrd="0" presId="urn:microsoft.com/office/officeart/2005/8/layout/pList2"/>
    <dgm:cxn modelId="{AFED7BCF-2FD6-6145-B050-4EA222D50285}" type="presParOf" srcId="{CEB37CBD-AD57-BF4C-A086-82CC185BE602}" destId="{66AC59A8-36EA-AC46-9C95-91B6A1789FE5}" srcOrd="0" destOrd="0" presId="urn:microsoft.com/office/officeart/2005/8/layout/pList2"/>
    <dgm:cxn modelId="{9D9B65FC-EAB3-9845-94FE-D3BC31AA8BDD}" type="presParOf" srcId="{66AC59A8-36EA-AC46-9C95-91B6A1789FE5}" destId="{B1BB9628-A59A-984D-AE07-9AC4006F24D0}" srcOrd="0" destOrd="0" presId="urn:microsoft.com/office/officeart/2005/8/layout/pList2"/>
    <dgm:cxn modelId="{9BD62924-839A-034A-A278-AE1D7293BFFC}" type="presParOf" srcId="{66AC59A8-36EA-AC46-9C95-91B6A1789FE5}" destId="{7C282F11-FDDF-9D44-B071-F428DCC991D1}" srcOrd="1" destOrd="0" presId="urn:microsoft.com/office/officeart/2005/8/layout/pList2"/>
    <dgm:cxn modelId="{90D6D2E4-12F4-E042-8A79-A141765F40BD}" type="presParOf" srcId="{66AC59A8-36EA-AC46-9C95-91B6A1789FE5}" destId="{D22268C9-E7EE-7C4A-827F-E8717808AAFB}" srcOrd="2" destOrd="0" presId="urn:microsoft.com/office/officeart/2005/8/layout/pList2"/>
    <dgm:cxn modelId="{705B66E1-CE77-784A-AC19-C6961A082426}" type="presParOf" srcId="{CEB37CBD-AD57-BF4C-A086-82CC185BE602}" destId="{4A1B5825-9736-0247-ACF0-878DC1C3867C}" srcOrd="1" destOrd="0" presId="urn:microsoft.com/office/officeart/2005/8/layout/pList2"/>
    <dgm:cxn modelId="{881AD42A-AD75-7744-BE7D-55D9C0131DE0}" type="presParOf" srcId="{CEB37CBD-AD57-BF4C-A086-82CC185BE602}" destId="{09BA0B72-86E0-9549-BCC8-AB1448D50109}" srcOrd="2" destOrd="0" presId="urn:microsoft.com/office/officeart/2005/8/layout/pList2"/>
    <dgm:cxn modelId="{7A855E38-F720-1748-9C96-5DF51A277011}" type="presParOf" srcId="{09BA0B72-86E0-9549-BCC8-AB1448D50109}" destId="{9FC91CD1-E192-C54B-8D30-4F0DEE2276B9}" srcOrd="0" destOrd="0" presId="urn:microsoft.com/office/officeart/2005/8/layout/pList2"/>
    <dgm:cxn modelId="{FDCDFEA0-D07E-B343-AC18-79774C5B55BD}" type="presParOf" srcId="{09BA0B72-86E0-9549-BCC8-AB1448D50109}" destId="{D4FD9F0E-244B-344C-B452-6F5E312B28AA}" srcOrd="1" destOrd="0" presId="urn:microsoft.com/office/officeart/2005/8/layout/pList2"/>
    <dgm:cxn modelId="{1E55DC39-435C-EF47-B357-B820E4BA3CF4}" type="presParOf" srcId="{09BA0B72-86E0-9549-BCC8-AB1448D50109}" destId="{1E894EDB-7289-C04B-BC5D-44C5D9458874}" srcOrd="2" destOrd="0" presId="urn:microsoft.com/office/officeart/2005/8/layout/pList2"/>
    <dgm:cxn modelId="{02ECC07B-F302-B540-B90B-FE34AFC9B200}" type="presParOf" srcId="{CEB37CBD-AD57-BF4C-A086-82CC185BE602}" destId="{0D9C253E-F150-A247-A745-AB15E6216483}" srcOrd="3" destOrd="0" presId="urn:microsoft.com/office/officeart/2005/8/layout/pList2"/>
    <dgm:cxn modelId="{F771449D-DE92-764B-A230-1526B9EBC448}" type="presParOf" srcId="{CEB37CBD-AD57-BF4C-A086-82CC185BE602}" destId="{734C6627-871C-C849-B293-B95D3282F567}" srcOrd="4" destOrd="0" presId="urn:microsoft.com/office/officeart/2005/8/layout/pList2"/>
    <dgm:cxn modelId="{115487C3-1872-514B-9AF3-2196CD429629}" type="presParOf" srcId="{734C6627-871C-C849-B293-B95D3282F567}" destId="{26453310-B93E-D44C-B1CC-0F4A7C6E2645}" srcOrd="0" destOrd="0" presId="urn:microsoft.com/office/officeart/2005/8/layout/pList2"/>
    <dgm:cxn modelId="{9D2E5221-8CE1-F84B-80ED-B4F5E0CD1F24}" type="presParOf" srcId="{734C6627-871C-C849-B293-B95D3282F567}" destId="{3A6AA05B-0FCC-D34D-9EE6-CC87573428C0}" srcOrd="1" destOrd="0" presId="urn:microsoft.com/office/officeart/2005/8/layout/pList2"/>
    <dgm:cxn modelId="{47CF4E93-036C-5F44-8EBF-CBA65F5C07B2}" type="presParOf" srcId="{734C6627-871C-C849-B293-B95D3282F567}" destId="{21FED5FC-6035-644C-A3CF-7435A9709343}" srcOrd="2" destOrd="0" presId="urn:microsoft.com/office/officeart/2005/8/layout/pList2"/>
    <dgm:cxn modelId="{84FC9143-A0E8-BB48-847A-D3C70A59AEBC}" type="presParOf" srcId="{CEB37CBD-AD57-BF4C-A086-82CC185BE602}" destId="{62EAA905-DF37-CF4D-AB77-E3CFDB756AB0}" srcOrd="5" destOrd="0" presId="urn:microsoft.com/office/officeart/2005/8/layout/pList2"/>
    <dgm:cxn modelId="{60E22B1F-C66A-884C-8AE9-BDF54F4692CA}" type="presParOf" srcId="{CEB37CBD-AD57-BF4C-A086-82CC185BE602}" destId="{EAC22285-F803-8E4F-B8D7-D0048E94C82F}" srcOrd="6" destOrd="0" presId="urn:microsoft.com/office/officeart/2005/8/layout/pList2"/>
    <dgm:cxn modelId="{AB8A28A6-61B5-724F-95B9-8A2D9F8E9B0C}" type="presParOf" srcId="{EAC22285-F803-8E4F-B8D7-D0048E94C82F}" destId="{B5D93B7B-E4FD-6640-9D8C-47D87368780D}" srcOrd="0" destOrd="0" presId="urn:microsoft.com/office/officeart/2005/8/layout/pList2"/>
    <dgm:cxn modelId="{3A55A64B-6D4A-9C4B-83A9-C0A224965350}" type="presParOf" srcId="{EAC22285-F803-8E4F-B8D7-D0048E94C82F}" destId="{259E7F5F-4708-0D48-98A5-6D483AAC99C6}" srcOrd="1" destOrd="0" presId="urn:microsoft.com/office/officeart/2005/8/layout/pList2"/>
    <dgm:cxn modelId="{3BF54911-1B22-8E4E-B2F8-5C406802CA38}" type="presParOf" srcId="{EAC22285-F803-8E4F-B8D7-D0048E94C82F}" destId="{5437A59D-7D2E-5047-96CF-74976481D92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916F3-2BA6-C94B-87C7-8A13F2183516}">
      <dsp:nvSpPr>
        <dsp:cNvPr id="0" name=""/>
        <dsp:cNvSpPr/>
      </dsp:nvSpPr>
      <dsp:spPr>
        <a:xfrm>
          <a:off x="0" y="0"/>
          <a:ext cx="8394192" cy="2505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268C9-E7EE-7C4A-827F-E8717808AAFB}">
      <dsp:nvSpPr>
        <dsp:cNvPr id="0" name=""/>
        <dsp:cNvSpPr/>
      </dsp:nvSpPr>
      <dsp:spPr>
        <a:xfrm>
          <a:off x="254137" y="334102"/>
          <a:ext cx="1833934" cy="18375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BB9628-A59A-984D-AE07-9AC4006F24D0}">
      <dsp:nvSpPr>
        <dsp:cNvPr id="0" name=""/>
        <dsp:cNvSpPr/>
      </dsp:nvSpPr>
      <dsp:spPr>
        <a:xfrm rot="10800000">
          <a:off x="254137" y="2505770"/>
          <a:ext cx="1833934" cy="306260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Just In Time Strategy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Stock Monitoring  To Reduce Scope 1 Emission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 Inventory Management </a:t>
          </a:r>
          <a:endParaRPr lang="en-US" sz="1800" kern="120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Shell GO +</a:t>
          </a:r>
        </a:p>
      </dsp:txBody>
      <dsp:txXfrm rot="10800000">
        <a:off x="310537" y="2505770"/>
        <a:ext cx="1721134" cy="3006207"/>
      </dsp:txXfrm>
    </dsp:sp>
    <dsp:sp modelId="{1E894EDB-7289-C04B-BC5D-44C5D9458874}">
      <dsp:nvSpPr>
        <dsp:cNvPr id="0" name=""/>
        <dsp:cNvSpPr/>
      </dsp:nvSpPr>
      <dsp:spPr>
        <a:xfrm>
          <a:off x="2271465" y="334102"/>
          <a:ext cx="1833934" cy="18375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C91CD1-E192-C54B-8D30-4F0DEE2276B9}">
      <dsp:nvSpPr>
        <dsp:cNvPr id="0" name=""/>
        <dsp:cNvSpPr/>
      </dsp:nvSpPr>
      <dsp:spPr>
        <a:xfrm rot="10800000">
          <a:off x="2271465" y="2505770"/>
          <a:ext cx="1833934" cy="306260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Climate Uncertainty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Lack Of Data Quality And Clarity</a:t>
          </a:r>
        </a:p>
      </dsp:txBody>
      <dsp:txXfrm rot="10800000">
        <a:off x="2327865" y="2505770"/>
        <a:ext cx="1721134" cy="3006207"/>
      </dsp:txXfrm>
    </dsp:sp>
    <dsp:sp modelId="{21FED5FC-6035-644C-A3CF-7435A9709343}">
      <dsp:nvSpPr>
        <dsp:cNvPr id="0" name=""/>
        <dsp:cNvSpPr/>
      </dsp:nvSpPr>
      <dsp:spPr>
        <a:xfrm>
          <a:off x="4288792" y="334102"/>
          <a:ext cx="1833934" cy="18375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453310-B93E-D44C-B1CC-0F4A7C6E2645}">
      <dsp:nvSpPr>
        <dsp:cNvPr id="0" name=""/>
        <dsp:cNvSpPr/>
      </dsp:nvSpPr>
      <dsp:spPr>
        <a:xfrm rot="10800000">
          <a:off x="4288792" y="2505770"/>
          <a:ext cx="1833934" cy="306260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Product differentiation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Waste Audits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R&amp;D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Seasonal Demand</a:t>
          </a:r>
          <a:endParaRPr lang="en-US" sz="2400" kern="120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 rot="10800000">
        <a:off x="4345192" y="2505770"/>
        <a:ext cx="1721134" cy="3006207"/>
      </dsp:txXfrm>
    </dsp:sp>
    <dsp:sp modelId="{5437A59D-7D2E-5047-96CF-74976481D92F}">
      <dsp:nvSpPr>
        <dsp:cNvPr id="0" name=""/>
        <dsp:cNvSpPr/>
      </dsp:nvSpPr>
      <dsp:spPr>
        <a:xfrm>
          <a:off x="6306120" y="334102"/>
          <a:ext cx="1833934" cy="18375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D93B7B-E4FD-6640-9D8C-47D87368780D}">
      <dsp:nvSpPr>
        <dsp:cNvPr id="0" name=""/>
        <dsp:cNvSpPr/>
      </dsp:nvSpPr>
      <dsp:spPr>
        <a:xfrm rot="10800000">
          <a:off x="6306120" y="2505770"/>
          <a:ext cx="1833934" cy="306260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Climate change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Supply chains and Supplier risk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Emission from storage of frozen goods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10800000">
        <a:off x="6362520" y="2505770"/>
        <a:ext cx="1721134" cy="3006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0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8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2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2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6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BCD1-9C7B-6D46-99E7-07B81B4E5F0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AF184-06C9-F141-A47C-EEA02738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890" y="1070880"/>
            <a:ext cx="3045926" cy="4009579"/>
          </a:xfrm>
        </p:spPr>
        <p:txBody>
          <a:bodyPr>
            <a:noAutofit/>
          </a:bodyPr>
          <a:lstStyle/>
          <a:p>
            <a:r>
              <a:rPr lang="en-US" sz="5400" b="1">
                <a:solidFill>
                  <a:srgbClr val="F19614"/>
                </a:solidFill>
              </a:rPr>
              <a:t>OPTIMAL </a:t>
            </a:r>
            <a:br>
              <a:rPr lang="en-US" sz="5400" b="1">
                <a:solidFill>
                  <a:srgbClr val="F19614"/>
                </a:solidFill>
              </a:rPr>
            </a:br>
            <a:r>
              <a:rPr lang="en-US" sz="5400" b="1">
                <a:solidFill>
                  <a:srgbClr val="F19614"/>
                </a:solidFill>
              </a:rPr>
              <a:t>Stocking Strategy </a:t>
            </a:r>
            <a:br>
              <a:rPr lang="en-US" sz="5400" b="1">
                <a:solidFill>
                  <a:srgbClr val="FF6600"/>
                </a:solidFill>
              </a:rPr>
            </a:br>
            <a:endParaRPr lang="en-US" sz="5400" b="1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854" y="329980"/>
            <a:ext cx="5346105" cy="535440"/>
          </a:xfrm>
        </p:spPr>
        <p:txBody>
          <a:bodyPr>
            <a:normAutofit lnSpcReduction="10000"/>
          </a:bodyPr>
          <a:lstStyle/>
          <a:p>
            <a:r>
              <a:rPr lang="en-US"/>
              <a:t>Best Cart Mini Marts </a:t>
            </a:r>
          </a:p>
        </p:txBody>
      </p:sp>
      <p:pic>
        <p:nvPicPr>
          <p:cNvPr id="5" name="Picture 4" descr="image9-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4" y="1070880"/>
            <a:ext cx="5346105" cy="40095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853" y="5441572"/>
            <a:ext cx="5346105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/>
              <a:t>Capstone Project team members: </a:t>
            </a:r>
          </a:p>
          <a:p>
            <a:pPr>
              <a:lnSpc>
                <a:spcPct val="140000"/>
              </a:lnSpc>
            </a:pPr>
            <a:r>
              <a:rPr lang="en-US"/>
              <a:t>Sathya, James, Zuzana, Muzammil, Maryan, Sujana and Adele</a:t>
            </a:r>
          </a:p>
        </p:txBody>
      </p:sp>
    </p:spTree>
    <p:extLst>
      <p:ext uri="{BB962C8B-B14F-4D97-AF65-F5344CB8AC3E}">
        <p14:creationId xmlns:p14="http://schemas.microsoft.com/office/powerpoint/2010/main" val="186332095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896B14B4-933E-17B7-FA42-FC7894DE8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256" y="612648"/>
            <a:ext cx="5047488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Overall sales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/>
          </a:p>
          <a:p>
            <a:endParaRPr lang="en-US" sz="1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9" y="1388782"/>
            <a:ext cx="8154661" cy="47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8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for 2022</a:t>
            </a:r>
          </a:p>
        </p:txBody>
      </p:sp>
      <p:pic>
        <p:nvPicPr>
          <p:cNvPr id="5" name="Content Placeholder 4" descr="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F16DE589-9E34-B5B0-D4E5-FD231CEA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93" y="1600200"/>
            <a:ext cx="8678635" cy="4525963"/>
          </a:xfrm>
        </p:spPr>
      </p:pic>
    </p:spTree>
    <p:extLst>
      <p:ext uri="{BB962C8B-B14F-4D97-AF65-F5344CB8AC3E}">
        <p14:creationId xmlns:p14="http://schemas.microsoft.com/office/powerpoint/2010/main" val="14793615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Seasonality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44F8B618-F149-5402-0550-63565FD2E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9848"/>
            <a:ext cx="7043142" cy="4525963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649F2C-E594-653F-6B28-12D3863D8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294" r="48784" b="15874"/>
          <a:stretch/>
        </p:blipFill>
        <p:spPr>
          <a:xfrm>
            <a:off x="6873583" y="3332829"/>
            <a:ext cx="2270418" cy="34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587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02E2-FDF0-BD5E-59FD-5BAE880D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Premium and Budget Products</a:t>
            </a:r>
            <a:endParaRPr lang="en-GB"/>
          </a:p>
        </p:txBody>
      </p:sp>
      <p:pic>
        <p:nvPicPr>
          <p:cNvPr id="5" name="Content Placeholder 4" descr="A blue circle with a red triangle&#10;&#10;Description automatically generated">
            <a:extLst>
              <a:ext uri="{FF2B5EF4-FFF2-40B4-BE49-F238E27FC236}">
                <a16:creationId xmlns:a16="http://schemas.microsoft.com/office/drawing/2014/main" id="{9B444D50-3A18-2B14-6A5C-20D85B26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0" y="1729581"/>
            <a:ext cx="5473700" cy="4267200"/>
          </a:xfrm>
        </p:spPr>
      </p:pic>
    </p:spTree>
    <p:extLst>
      <p:ext uri="{BB962C8B-B14F-4D97-AF65-F5344CB8AC3E}">
        <p14:creationId xmlns:p14="http://schemas.microsoft.com/office/powerpoint/2010/main" val="565946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Largest Sales Per Quarter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2ED980-07C7-211D-1DFE-41C32770C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80" y="1600200"/>
            <a:ext cx="7702840" cy="4525963"/>
          </a:xfrm>
        </p:spPr>
      </p:pic>
    </p:spTree>
    <p:extLst>
      <p:ext uri="{BB962C8B-B14F-4D97-AF65-F5344CB8AC3E}">
        <p14:creationId xmlns:p14="http://schemas.microsoft.com/office/powerpoint/2010/main" val="5099308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9772"/>
          </a:xfrm>
        </p:spPr>
        <p:txBody>
          <a:bodyPr/>
          <a:lstStyle/>
          <a:p>
            <a:r>
              <a:rPr lang="en-US"/>
              <a:t>Product Peak by Seasons 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7383696-64BA-E634-B31A-AE8FFDA6A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55" y="1600200"/>
            <a:ext cx="7774890" cy="4525963"/>
          </a:xfrm>
        </p:spPr>
      </p:pic>
    </p:spTree>
    <p:extLst>
      <p:ext uri="{BB962C8B-B14F-4D97-AF65-F5344CB8AC3E}">
        <p14:creationId xmlns:p14="http://schemas.microsoft.com/office/powerpoint/2010/main" val="10934938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Summary of Findings/Strategy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Consistent sale of Sandwiches, Drinks &amp; C</a:t>
            </a:r>
            <a:r>
              <a:rPr lang="en-GB" sz="2000"/>
              <a:t>risp </a:t>
            </a:r>
          </a:p>
          <a:p>
            <a:pPr lvl="1"/>
            <a:r>
              <a:rPr lang="en-US" sz="1600"/>
              <a:t>Meal Deal  </a:t>
            </a:r>
          </a:p>
          <a:p>
            <a:pPr lvl="2"/>
            <a:r>
              <a:rPr lang="en-US" sz="1400"/>
              <a:t>Special promotions for winter cookies in Q4 with hot beverage</a:t>
            </a:r>
          </a:p>
          <a:p>
            <a:r>
              <a:rPr lang="en-US" sz="2000"/>
              <a:t>Boost in summer related goods in Q3</a:t>
            </a:r>
          </a:p>
          <a:p>
            <a:pPr lvl="1"/>
            <a:r>
              <a:rPr lang="en-US" sz="1600"/>
              <a:t>promotion in sunglasses, frozen foods &amp; barbecue fluid</a:t>
            </a:r>
          </a:p>
          <a:p>
            <a:pPr lvl="1"/>
            <a:r>
              <a:rPr lang="en-US" sz="1600"/>
              <a:t>exploring adding diverse product range of summer related goods</a:t>
            </a:r>
          </a:p>
          <a:p>
            <a:r>
              <a:rPr lang="en-US" sz="2000"/>
              <a:t>Stock Reduction Data Inconclusive </a:t>
            </a:r>
          </a:p>
          <a:p>
            <a:pPr lvl="1"/>
            <a:r>
              <a:rPr lang="en-US" sz="1600"/>
              <a:t>Potential reduction stocking of budget product and increase stock of premium product</a:t>
            </a:r>
          </a:p>
          <a:p>
            <a:pPr lvl="1"/>
            <a:r>
              <a:rPr lang="en-US" sz="1600"/>
              <a:t>More primary research required / field observation / collaboration with key stakeholders</a:t>
            </a:r>
          </a:p>
        </p:txBody>
      </p:sp>
    </p:spTree>
    <p:extLst>
      <p:ext uri="{BB962C8B-B14F-4D97-AF65-F5344CB8AC3E}">
        <p14:creationId xmlns:p14="http://schemas.microsoft.com/office/powerpoint/2010/main" val="18609653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SWOT Analysis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504552"/>
              </p:ext>
            </p:extLst>
          </p:nvPr>
        </p:nvGraphicFramePr>
        <p:xfrm>
          <a:off x="457200" y="1088136"/>
          <a:ext cx="8394192" cy="556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23671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OPTIMAL  Stocking Strategy  </vt:lpstr>
      <vt:lpstr>Overall sales </vt:lpstr>
      <vt:lpstr>Trends for 2022</vt:lpstr>
      <vt:lpstr>Seasonality</vt:lpstr>
      <vt:lpstr>Premium and Budget Products</vt:lpstr>
      <vt:lpstr>Largest Sales Per Quarter</vt:lpstr>
      <vt:lpstr>Product Peak by Seasons </vt:lpstr>
      <vt:lpstr>Summary of Findings/Strategy</vt:lpstr>
      <vt:lpstr>SWOT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Stocking Strategy  for</dc:title>
  <dc:creator>Adele-Lee Braddason</dc:creator>
  <cp:lastModifiedBy>Mohammed Muzammil</cp:lastModifiedBy>
  <cp:revision>21</cp:revision>
  <dcterms:created xsi:type="dcterms:W3CDTF">2024-04-06T11:40:57Z</dcterms:created>
  <dcterms:modified xsi:type="dcterms:W3CDTF">2024-04-10T07:53:53Z</dcterms:modified>
</cp:coreProperties>
</file>